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45" r:id="rId3"/>
    <p:sldId id="316" r:id="rId4"/>
    <p:sldId id="346" r:id="rId5"/>
    <p:sldId id="347" r:id="rId6"/>
    <p:sldId id="348" r:id="rId7"/>
    <p:sldId id="342" r:id="rId8"/>
    <p:sldId id="349" r:id="rId9"/>
    <p:sldId id="325" r:id="rId10"/>
    <p:sldId id="310" r:id="rId11"/>
    <p:sldId id="339" r:id="rId12"/>
    <p:sldId id="317" r:id="rId13"/>
    <p:sldId id="344" r:id="rId14"/>
    <p:sldId id="340" r:id="rId15"/>
    <p:sldId id="318" r:id="rId16"/>
    <p:sldId id="319" r:id="rId17"/>
    <p:sldId id="320" r:id="rId18"/>
    <p:sldId id="341" r:id="rId19"/>
    <p:sldId id="321" r:id="rId20"/>
    <p:sldId id="322" r:id="rId21"/>
    <p:sldId id="343" r:id="rId22"/>
    <p:sldId id="311" r:id="rId23"/>
    <p:sldId id="312" r:id="rId24"/>
    <p:sldId id="313" r:id="rId25"/>
    <p:sldId id="314" r:id="rId26"/>
    <p:sldId id="315" r:id="rId27"/>
  </p:sldIdLst>
  <p:sldSz cx="12192000" cy="6858000"/>
  <p:notesSz cx="6797675" cy="99282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80;&#1088;&#1080;&#1085;&#1072;-HP\Desktop\&#1051;&#1080;&#1089;&#1090;%20Microsoft%20Exc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Лист1!$A$1:$A$4</c:f>
              <c:strCache>
                <c:ptCount val="4"/>
                <c:pt idx="0">
                  <c:v>Численность детей, обучающихся по предметной области «Технология» на базе Центров «Точка роста» (человек)</c:v>
                </c:pt>
                <c:pt idx="1">
                  <c:v>Численность детей, обучающихся по предметной области «Физическая культура и основы безопасности жизнедеятельности» на базе Центров «Точка роста» (человек)</c:v>
                </c:pt>
                <c:pt idx="2">
                  <c:v>Численность детей, обучающихся по предметной области «Математика и информатика» на базе Центров «Точка роста»  (человек)</c:v>
                </c:pt>
                <c:pt idx="3">
                  <c:v>Численность детей занимающихся проектной деятельностью на базе  Центров «Точка роста»</c:v>
                </c:pt>
              </c:strCache>
            </c:strRef>
          </c:cat>
          <c:val>
            <c:numRef>
              <c:f>Лист1!$B$1:$B$4</c:f>
              <c:numCache>
                <c:formatCode>General</c:formatCode>
                <c:ptCount val="4"/>
                <c:pt idx="0">
                  <c:v>1202</c:v>
                </c:pt>
                <c:pt idx="1">
                  <c:v>1340</c:v>
                </c:pt>
                <c:pt idx="2">
                  <c:v>432</c:v>
                </c:pt>
                <c:pt idx="3">
                  <c:v>300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5365560"/>
        <c:axId val="375366736"/>
        <c:axId val="0"/>
      </c:bar3DChart>
      <c:catAx>
        <c:axId val="375365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5366736"/>
        <c:crosses val="autoZero"/>
        <c:auto val="1"/>
        <c:lblAlgn val="ctr"/>
        <c:lblOffset val="100"/>
        <c:noMultiLvlLbl val="0"/>
      </c:catAx>
      <c:valAx>
        <c:axId val="375366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5365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2734E-B386-4273-9CB7-B4C259116F61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C0B8E-2FCD-404A-A812-91A62D128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103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643553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12" Type="http://schemas.openxmlformats.org/officeDocument/2006/relationships/image" Target="../media/image23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0" Type="http://schemas.openxmlformats.org/officeDocument/2006/relationships/image" Target="../media/image21.jpeg"/><Relationship Id="rId4" Type="http://schemas.openxmlformats.org/officeDocument/2006/relationships/image" Target="../media/image3.pn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36.jpeg"/><Relationship Id="rId4" Type="http://schemas.openxmlformats.org/officeDocument/2006/relationships/image" Target="../media/image3.png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8.jpeg"/><Relationship Id="rId5" Type="http://schemas.openxmlformats.org/officeDocument/2006/relationships/image" Target="../media/image4.png"/><Relationship Id="rId10" Type="http://schemas.openxmlformats.org/officeDocument/2006/relationships/image" Target="../media/image41.jpeg"/><Relationship Id="rId4" Type="http://schemas.openxmlformats.org/officeDocument/2006/relationships/image" Target="../media/image3.png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49.jpeg"/><Relationship Id="rId4" Type="http://schemas.openxmlformats.org/officeDocument/2006/relationships/image" Target="../media/image3.png"/><Relationship Id="rId9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png"/><Relationship Id="rId10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106424" y="1719072"/>
            <a:ext cx="10502334" cy="465429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работы</a:t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образования </a:t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цифрового и гуманитарного профилей </a:t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«Точка роста», созданного  на базе  муниципального общеобразовательного бюджетного учреждения лицей с. Булгаково муниципального района Уфимский район Республики </a:t>
            </a:r>
            <a:r>
              <a:rPr lang="ru-RU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ашкортостан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2939" y="102829"/>
            <a:ext cx="4381500" cy="833755"/>
            <a:chOff x="662939" y="102829"/>
            <a:chExt cx="4381500" cy="833755"/>
          </a:xfrm>
        </p:grpSpPr>
        <p:pic>
          <p:nvPicPr>
            <p:cNvPr id="9" name="Рисунок 8" descr="C:\Program Files\Microsoft Office\MEDIA\OFFICE14\Lines\BD21338_.gif"/>
            <p:cNvPicPr/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39" y="788629"/>
              <a:ext cx="43815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 descr="C:\Program Files\Microsoft Office\MEDIA\OFFICE14\Bullets\BD14868_.gif"/>
            <p:cNvPicPr/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989" y="736559"/>
              <a:ext cx="200025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869" y="263484"/>
              <a:ext cx="456565" cy="442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4" y="198714"/>
              <a:ext cx="902335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Рисунок 12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949" y="102829"/>
              <a:ext cx="542290" cy="633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64" y="293964"/>
              <a:ext cx="1213485" cy="3594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Рисунок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3311" y="5959046"/>
            <a:ext cx="2518606" cy="828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061884" y="967743"/>
            <a:ext cx="10504406" cy="618967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 центра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2939" y="102829"/>
            <a:ext cx="4381500" cy="833755"/>
            <a:chOff x="662939" y="102829"/>
            <a:chExt cx="4381500" cy="833755"/>
          </a:xfrm>
        </p:grpSpPr>
        <p:pic>
          <p:nvPicPr>
            <p:cNvPr id="9" name="Рисунок 8" descr="C:\Program Files\Microsoft Office\MEDIA\OFFICE14\Lines\BD21338_.gif"/>
            <p:cNvPicPr/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39" y="788629"/>
              <a:ext cx="43815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 descr="C:\Program Files\Microsoft Office\MEDIA\OFFICE14\Bullets\BD14868_.gif"/>
            <p:cNvPicPr/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989" y="736559"/>
              <a:ext cx="200025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869" y="263484"/>
              <a:ext cx="456565" cy="442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4" y="198714"/>
              <a:ext cx="902335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Рисунок 12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949" y="102829"/>
              <a:ext cx="542290" cy="633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64" y="293964"/>
              <a:ext cx="1213485" cy="3594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Рисунок 1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8209" y="182203"/>
            <a:ext cx="3390549" cy="1263139"/>
          </a:xfrm>
          <a:prstGeom prst="rect">
            <a:avLst/>
          </a:prstGeom>
        </p:spPr>
      </p:pic>
      <p:sp>
        <p:nvSpPr>
          <p:cNvPr id="16" name="Заголовок 1"/>
          <p:cNvSpPr txBox="1"/>
          <p:nvPr/>
        </p:nvSpPr>
        <p:spPr>
          <a:xfrm>
            <a:off x="486183" y="1160487"/>
            <a:ext cx="10504406" cy="3224320"/>
          </a:xfrm>
          <a:prstGeom prst="rect">
            <a:avLst/>
          </a:prstGeom>
          <a:ln w="12700">
            <a:miter lim="400000"/>
          </a:ln>
        </p:spPr>
        <p:txBody>
          <a:bodyPr lIns="45719" rIns="45719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hangingPunct="1"/>
            <a:r>
              <a:rPr lang="ru-RU" sz="1600" b="0" dirty="0"/>
              <a:t/>
            </a:r>
            <a:br>
              <a:rPr lang="ru-RU" sz="1600" b="0" dirty="0"/>
            </a:b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центра </a:t>
            </a: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после </a:t>
            </a: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центра</a:t>
            </a:r>
            <a:b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1"/>
            <a:endParaRPr lang="ru-RU" sz="1600" b="0" dirty="0"/>
          </a:p>
          <a:p>
            <a:pPr hangingPunct="1"/>
            <a:endParaRPr lang="ru-RU" sz="1600" b="0" dirty="0" smtClean="0"/>
          </a:p>
          <a:p>
            <a:pPr hangingPunct="1"/>
            <a:endParaRPr lang="ru-RU" sz="1600" b="0" dirty="0"/>
          </a:p>
          <a:p>
            <a:pPr hangingPunct="1"/>
            <a:endParaRPr lang="ru-RU" sz="1600" b="0" dirty="0" smtClean="0"/>
          </a:p>
          <a:p>
            <a:pPr hangingPunct="1"/>
            <a:endParaRPr lang="ru-RU" sz="1600" b="0" dirty="0"/>
          </a:p>
          <a:p>
            <a:pPr hangingPunct="1"/>
            <a:endParaRPr lang="ru-RU" sz="1600" b="0" dirty="0" smtClean="0"/>
          </a:p>
          <a:p>
            <a:pPr hangingPunct="1"/>
            <a:endParaRPr lang="ru-RU" sz="1600" b="0" dirty="0"/>
          </a:p>
          <a:p>
            <a:pPr hangingPunct="1"/>
            <a:endParaRPr lang="ru-RU" sz="1600" b="0" dirty="0" smtClean="0"/>
          </a:p>
          <a:p>
            <a:pPr hangingPunct="1"/>
            <a:endParaRPr lang="ru-RU" sz="1600" b="0" dirty="0" smtClean="0"/>
          </a:p>
          <a:p>
            <a:pPr hangingPunct="1"/>
            <a:endParaRPr lang="ru-RU" sz="1600" b="0" dirty="0"/>
          </a:p>
          <a:p>
            <a:pPr hangingPunct="1"/>
            <a:endParaRPr lang="ru-RU" sz="1600" b="0" dirty="0" smtClean="0"/>
          </a:p>
          <a:p>
            <a:pPr hangingPunct="1"/>
            <a:endParaRPr lang="ru-RU" sz="1600" b="0" dirty="0"/>
          </a:p>
          <a:p>
            <a:pPr hangingPunct="1"/>
            <a:r>
              <a:rPr lang="ru-RU" sz="1600" b="0" dirty="0"/>
              <a:t/>
            </a:r>
            <a:br>
              <a:rPr lang="ru-RU" sz="1600" b="0" dirty="0"/>
            </a:br>
            <a:r>
              <a:rPr lang="ru-RU" sz="1600" b="0" dirty="0"/>
              <a:t/>
            </a:r>
            <a:br>
              <a:rPr lang="ru-RU" sz="1600" b="0" dirty="0"/>
            </a:br>
            <a:endParaRPr lang="ru-RU" sz="1600" b="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0" y="1785275"/>
            <a:ext cx="3809454" cy="2857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289" y="1844268"/>
            <a:ext cx="3602711" cy="2671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012" y="1797946"/>
            <a:ext cx="3836319" cy="2844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97" y="3746262"/>
            <a:ext cx="3764227" cy="2790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8" name="Изображение 7" descr="20200209_1449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54139">
            <a:off x="6378034" y="542826"/>
            <a:ext cx="5492492" cy="4241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914401" y="78980"/>
            <a:ext cx="10099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безопасности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 заголовок красный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Замещающее содержимое 3" descr="20200209_14585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281915" y="2965774"/>
            <a:ext cx="4911005" cy="4825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Замещающее содержимое 5" descr="20200209_14592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21244456">
            <a:off x="543399" y="771229"/>
            <a:ext cx="5389182" cy="4041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031403" y="1231859"/>
            <a:ext cx="10504406" cy="549316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pPr algn="ctr"/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2939" y="102829"/>
            <a:ext cx="4381500" cy="833755"/>
            <a:chOff x="662939" y="102829"/>
            <a:chExt cx="4381500" cy="833755"/>
          </a:xfrm>
        </p:grpSpPr>
        <p:pic>
          <p:nvPicPr>
            <p:cNvPr id="9" name="Рисунок 8" descr="C:\Program Files\Microsoft Office\MEDIA\OFFICE14\Lines\BD21338_.gif"/>
            <p:cNvPicPr/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39" y="788629"/>
              <a:ext cx="43815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 descr="C:\Program Files\Microsoft Office\MEDIA\OFFICE14\Bullets\BD14868_.gif"/>
            <p:cNvPicPr/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989" y="736559"/>
              <a:ext cx="200025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869" y="263484"/>
              <a:ext cx="456565" cy="442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4" y="198714"/>
              <a:ext cx="902335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Рисунок 12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949" y="102829"/>
              <a:ext cx="542290" cy="633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64" y="293964"/>
              <a:ext cx="1213485" cy="3594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Изображение 2" descr="20200209_1440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91219"/>
            <a:ext cx="7119961" cy="4575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Изображение 3" descr="20200209_1431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097536" y="0"/>
            <a:ext cx="5094464" cy="602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 descr="20200209_14412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81724" cy="3579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Замещающее содержимое 5" descr="20200209_14415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339241">
            <a:off x="7187442" y="283801"/>
            <a:ext cx="4947285" cy="3059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Изображение 7" descr="20200209_1443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154" y="2363799"/>
            <a:ext cx="5696652" cy="4494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 descr="20200209_14541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479283" cy="630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Замещающее содержимое 5" descr="20200209_14583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86734" y="0"/>
            <a:ext cx="6305266" cy="630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031403" y="1231859"/>
            <a:ext cx="10504406" cy="549316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pPr algn="ctr"/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2939" y="102829"/>
            <a:ext cx="4381500" cy="833755"/>
            <a:chOff x="662939" y="102829"/>
            <a:chExt cx="4381500" cy="833755"/>
          </a:xfrm>
        </p:grpSpPr>
        <p:pic>
          <p:nvPicPr>
            <p:cNvPr id="9" name="Рисунок 8" descr="C:\Program Files\Microsoft Office\MEDIA\OFFICE14\Lines\BD21338_.gif"/>
            <p:cNvPicPr/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39" y="788629"/>
              <a:ext cx="43815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 descr="C:\Program Files\Microsoft Office\MEDIA\OFFICE14\Bullets\BD14868_.gif"/>
            <p:cNvPicPr/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989" y="736559"/>
              <a:ext cx="200025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869" y="263484"/>
              <a:ext cx="456565" cy="442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4" y="198714"/>
              <a:ext cx="902335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Рисунок 12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949" y="102829"/>
              <a:ext cx="542290" cy="633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64" y="293964"/>
              <a:ext cx="1213485" cy="3594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Изображение 2" descr="20200209_1453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46" y="871814"/>
            <a:ext cx="4526286" cy="4519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Изображение 3" descr="20200209_1453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0919" y="-1"/>
            <a:ext cx="3471081" cy="4444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 descr="20200209_14490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6747" y="1506517"/>
            <a:ext cx="5646559" cy="5273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866444" y="321636"/>
            <a:ext cx="3409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 «Шахматы»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031403" y="1231859"/>
            <a:ext cx="10504406" cy="549316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pPr algn="ctr"/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2939" y="102829"/>
            <a:ext cx="4381500" cy="833755"/>
            <a:chOff x="662939" y="102829"/>
            <a:chExt cx="4381500" cy="833755"/>
          </a:xfrm>
        </p:grpSpPr>
        <p:pic>
          <p:nvPicPr>
            <p:cNvPr id="9" name="Рисунок 8" descr="C:\Program Files\Microsoft Office\MEDIA\OFFICE14\Lines\BD21338_.gif"/>
            <p:cNvPicPr/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39" y="788629"/>
              <a:ext cx="43815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 descr="C:\Program Files\Microsoft Office\MEDIA\OFFICE14\Bullets\BD14868_.gif"/>
            <p:cNvPicPr/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989" y="736559"/>
              <a:ext cx="200025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869" y="263484"/>
              <a:ext cx="456565" cy="442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4" y="198714"/>
              <a:ext cx="902335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Рисунок 12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949" y="102829"/>
              <a:ext cx="542290" cy="633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64" y="293964"/>
              <a:ext cx="1213485" cy="3594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Изображение 2" descr="20200209_1442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092" y="1038183"/>
            <a:ext cx="6351233" cy="6234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Изображение 3" descr="20200209_1443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2326" y="0"/>
            <a:ext cx="5596929" cy="5691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2713988" y="127544"/>
            <a:ext cx="10504406" cy="549316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психолога на базе Центра 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2939" y="102829"/>
            <a:ext cx="4381500" cy="833755"/>
            <a:chOff x="662939" y="102829"/>
            <a:chExt cx="4381500" cy="833755"/>
          </a:xfrm>
        </p:grpSpPr>
        <p:pic>
          <p:nvPicPr>
            <p:cNvPr id="9" name="Рисунок 8" descr="C:\Program Files\Microsoft Office\MEDIA\OFFICE14\Lines\BD21338_.gif"/>
            <p:cNvPicPr/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39" y="788629"/>
              <a:ext cx="43815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 descr="C:\Program Files\Microsoft Office\MEDIA\OFFICE14\Bullets\BD14868_.gif"/>
            <p:cNvPicPr/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989" y="736559"/>
              <a:ext cx="200025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869" y="263484"/>
              <a:ext cx="456565" cy="442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4" y="198714"/>
              <a:ext cx="902335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Рисунок 12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949" y="102829"/>
              <a:ext cx="542290" cy="633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64" y="293964"/>
              <a:ext cx="1213485" cy="3594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81" y="653374"/>
            <a:ext cx="5573171" cy="4179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4" y="947379"/>
            <a:ext cx="4458965" cy="334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7" y="3583530"/>
            <a:ext cx="4365960" cy="3274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07" y="3481946"/>
            <a:ext cx="4958687" cy="3719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 dirty="0"/>
          </a:p>
        </p:txBody>
      </p:sp>
      <p:pic>
        <p:nvPicPr>
          <p:cNvPr id="8" name="Изображение 7" descr="20200209_1437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1005">
            <a:off x="63055" y="-195864"/>
            <a:ext cx="7556585" cy="554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Замещающее содержимое 3" descr="20200209_14463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21070293">
            <a:off x="6016214" y="2865879"/>
            <a:ext cx="6226847" cy="4187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904860" y="192641"/>
            <a:ext cx="10504406" cy="549316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технологии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2939" y="102829"/>
            <a:ext cx="4381500" cy="833755"/>
            <a:chOff x="662939" y="102829"/>
            <a:chExt cx="4381500" cy="833755"/>
          </a:xfrm>
        </p:grpSpPr>
        <p:pic>
          <p:nvPicPr>
            <p:cNvPr id="9" name="Рисунок 8" descr="C:\Program Files\Microsoft Office\MEDIA\OFFICE14\Lines\BD21338_.gif"/>
            <p:cNvPicPr/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39" y="788629"/>
              <a:ext cx="43815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 descr="C:\Program Files\Microsoft Office\MEDIA\OFFICE14\Bullets\BD14868_.gif"/>
            <p:cNvPicPr/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989" y="736559"/>
              <a:ext cx="200025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869" y="263484"/>
              <a:ext cx="456565" cy="442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4" y="198714"/>
              <a:ext cx="902335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Рисунок 12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949" y="102829"/>
              <a:ext cx="542290" cy="633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64" y="293964"/>
              <a:ext cx="1213485" cy="3594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Изображение 2" descr="20200209_1451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631" y="1038184"/>
            <a:ext cx="6516475" cy="5479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Изображение 3" descr="20200209_1452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7063" y="706079"/>
            <a:ext cx="4803674" cy="5319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826" y="283473"/>
            <a:ext cx="4153203" cy="5562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63553" y="409833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точке роста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58943" y="848774"/>
            <a:ext cx="5441825" cy="4571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063552" y="1124744"/>
            <a:ext cx="525964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федерального проекта «Современная школа» национального проекта «Образование» на базе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МОБУ лицей с. Булгаково Муниципального района Уфимский район Республики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 с 20 сентября 2019 года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Центр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цифрового и гуманитарного профилей «Точка роста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8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2012949" y="165059"/>
            <a:ext cx="10504406" cy="549316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информатики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2939" y="102829"/>
            <a:ext cx="4381500" cy="833755"/>
            <a:chOff x="662939" y="102829"/>
            <a:chExt cx="4381500" cy="833755"/>
          </a:xfrm>
        </p:grpSpPr>
        <p:pic>
          <p:nvPicPr>
            <p:cNvPr id="9" name="Рисунок 8" descr="C:\Program Files\Microsoft Office\MEDIA\OFFICE14\Lines\BD21338_.gif"/>
            <p:cNvPicPr/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39" y="788629"/>
              <a:ext cx="43815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 descr="C:\Program Files\Microsoft Office\MEDIA\OFFICE14\Bullets\BD14868_.gif"/>
            <p:cNvPicPr/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989" y="736559"/>
              <a:ext cx="200025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869" y="263484"/>
              <a:ext cx="456565" cy="442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4" y="198714"/>
              <a:ext cx="902335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Рисунок 12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949" y="102829"/>
              <a:ext cx="542290" cy="633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64" y="293964"/>
              <a:ext cx="1213485" cy="3594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0" y="988654"/>
            <a:ext cx="7052421" cy="5289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9724" y="1325975"/>
            <a:ext cx="5380804" cy="4035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 descr="20200209_14375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7098" y="322547"/>
            <a:ext cx="6607726" cy="6607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Замещающее содержимое 5" descr="20200209_14340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64824" y="-92185"/>
            <a:ext cx="5131557" cy="6171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031403" y="913089"/>
            <a:ext cx="10504406" cy="549316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сетевого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2939" y="102829"/>
            <a:ext cx="4381500" cy="833755"/>
            <a:chOff x="662939" y="102829"/>
            <a:chExt cx="4381500" cy="833755"/>
          </a:xfrm>
        </p:grpSpPr>
        <p:pic>
          <p:nvPicPr>
            <p:cNvPr id="9" name="Рисунок 8" descr="C:\Program Files\Microsoft Office\MEDIA\OFFICE14\Lines\BD21338_.gif"/>
            <p:cNvPicPr/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39" y="788629"/>
              <a:ext cx="43815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 descr="C:\Program Files\Microsoft Office\MEDIA\OFFICE14\Bullets\BD14868_.gif"/>
            <p:cNvPicPr/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989" y="736559"/>
              <a:ext cx="200025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869" y="263484"/>
              <a:ext cx="456565" cy="442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4" y="198714"/>
              <a:ext cx="902335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Рисунок 12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949" y="102829"/>
              <a:ext cx="542290" cy="633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64" y="293964"/>
              <a:ext cx="1213485" cy="3594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Овал 2"/>
          <p:cNvSpPr/>
          <p:nvPr/>
        </p:nvSpPr>
        <p:spPr>
          <a:xfrm>
            <a:off x="5609230" y="3392467"/>
            <a:ext cx="2129051" cy="1356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810846" y="3715027"/>
            <a:ext cx="172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Центр «Точка роста»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4535857" y="1540828"/>
            <a:ext cx="1160059" cy="11600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922892" y="1444374"/>
            <a:ext cx="1160059" cy="11600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473224" y="1511037"/>
            <a:ext cx="1160059" cy="11600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148823" y="2226313"/>
            <a:ext cx="1160059" cy="11600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8782601" y="2124834"/>
            <a:ext cx="1160059" cy="11600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9178918" y="3392467"/>
            <a:ext cx="1160059" cy="11600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600324" y="3490914"/>
            <a:ext cx="1160059" cy="11600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579428" y="5342047"/>
            <a:ext cx="1160059" cy="11600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419369" y="4585721"/>
            <a:ext cx="1160059" cy="11600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8630201" y="4618221"/>
            <a:ext cx="1160059" cy="11600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470142" y="5441001"/>
            <a:ext cx="1160059" cy="11600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024785" y="5519424"/>
            <a:ext cx="1160059" cy="11600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22891" y="1845222"/>
            <a:ext cx="1236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ДЮСШОР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754186" y="1853103"/>
            <a:ext cx="1093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БГУ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001076" y="2486430"/>
            <a:ext cx="119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ПМПК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9059100" y="3646489"/>
            <a:ext cx="14623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Ресурсный центр «Семья»</a:t>
            </a:r>
            <a:endParaRPr lang="ru-RU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8448210" y="4917781"/>
            <a:ext cx="1567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Федерация шахмат РБ</a:t>
            </a:r>
            <a:endParaRPr lang="ru-RU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7427202" y="5694686"/>
            <a:ext cx="124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БГПУ им. </a:t>
            </a:r>
            <a:r>
              <a:rPr lang="ru-RU" sz="1600" dirty="0" err="1" smtClean="0"/>
              <a:t>Акмуллы</a:t>
            </a:r>
            <a:endParaRPr lang="ru-RU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5913611" y="5778280"/>
            <a:ext cx="1402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Шахматный клуб «</a:t>
            </a:r>
            <a:r>
              <a:rPr lang="ru-RU" sz="1200" dirty="0" err="1" smtClean="0"/>
              <a:t>Толпар</a:t>
            </a:r>
            <a:r>
              <a:rPr lang="ru-RU" sz="1200" dirty="0" smtClean="0"/>
              <a:t>»</a:t>
            </a:r>
          </a:p>
          <a:p>
            <a:pPr algn="ctr"/>
            <a:r>
              <a:rPr lang="ru-RU" sz="1200" dirty="0" smtClean="0"/>
              <a:t> г. Уфы</a:t>
            </a:r>
            <a:endParaRPr lang="ru-RU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4551009" y="5537455"/>
            <a:ext cx="123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Районный Детский Дом Творчества</a:t>
            </a:r>
            <a:endParaRPr lang="ru-RU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3419369" y="4967137"/>
            <a:ext cx="1215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/>
              <a:t>Юнармия</a:t>
            </a:r>
            <a:endParaRPr lang="ru-RU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2600324" y="3809333"/>
            <a:ext cx="115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Пожарная часть</a:t>
            </a:r>
            <a:endParaRPr lang="ru-RU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3065633" y="2527388"/>
            <a:ext cx="1356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Кадетский корпус</a:t>
            </a:r>
            <a:endParaRPr lang="ru-RU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4669251" y="1906400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УГНТУ</a:t>
            </a:r>
            <a:endParaRPr lang="ru-RU" dirty="0"/>
          </a:p>
        </p:txBody>
      </p:sp>
      <p:cxnSp>
        <p:nvCxnSpPr>
          <p:cNvPr id="39" name="Прямая со стрелкой 38"/>
          <p:cNvCxnSpPr>
            <a:stCxn id="3" idx="0"/>
          </p:cNvCxnSpPr>
          <p:nvPr/>
        </p:nvCxnSpPr>
        <p:spPr>
          <a:xfrm flipH="1" flipV="1">
            <a:off x="6614819" y="2604433"/>
            <a:ext cx="58937" cy="788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7204787" y="2588541"/>
            <a:ext cx="549399" cy="902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V="1">
            <a:off x="7621111" y="2987250"/>
            <a:ext cx="1226613" cy="822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3" idx="6"/>
          </p:cNvCxnSpPr>
          <p:nvPr/>
        </p:nvCxnSpPr>
        <p:spPr>
          <a:xfrm flipV="1">
            <a:off x="7738281" y="4024552"/>
            <a:ext cx="1440637" cy="46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7621111" y="4385153"/>
            <a:ext cx="1052029" cy="581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7220219" y="4627069"/>
            <a:ext cx="533967" cy="879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stCxn id="3" idx="4"/>
            <a:endCxn id="27" idx="0"/>
          </p:cNvCxnSpPr>
          <p:nvPr/>
        </p:nvCxnSpPr>
        <p:spPr>
          <a:xfrm flipH="1">
            <a:off x="6604815" y="4749421"/>
            <a:ext cx="68941" cy="770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stCxn id="3" idx="3"/>
          </p:cNvCxnSpPr>
          <p:nvPr/>
        </p:nvCxnSpPr>
        <p:spPr>
          <a:xfrm flipH="1">
            <a:off x="5420032" y="4550700"/>
            <a:ext cx="500990" cy="854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>
            <a:off x="4521913" y="4332553"/>
            <a:ext cx="1174003" cy="564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3" idx="2"/>
            <a:endCxn id="22" idx="6"/>
          </p:cNvCxnSpPr>
          <p:nvPr/>
        </p:nvCxnSpPr>
        <p:spPr>
          <a:xfrm flipH="1">
            <a:off x="3760383" y="4070944"/>
            <a:ext cx="18488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Прямая со стрелкой 1024"/>
          <p:cNvCxnSpPr/>
          <p:nvPr/>
        </p:nvCxnSpPr>
        <p:spPr>
          <a:xfrm flipH="1" flipV="1">
            <a:off x="4247535" y="3039728"/>
            <a:ext cx="1448381" cy="675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Прямая со стрелкой 1027"/>
          <p:cNvCxnSpPr/>
          <p:nvPr/>
        </p:nvCxnSpPr>
        <p:spPr>
          <a:xfrm flipH="1" flipV="1">
            <a:off x="5420032" y="2604433"/>
            <a:ext cx="604753" cy="886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Рисунок 6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031403" y="1016945"/>
            <a:ext cx="10504406" cy="549316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 центров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2939" y="102829"/>
            <a:ext cx="4381500" cy="833755"/>
            <a:chOff x="662939" y="102829"/>
            <a:chExt cx="4381500" cy="833755"/>
          </a:xfrm>
        </p:grpSpPr>
        <p:pic>
          <p:nvPicPr>
            <p:cNvPr id="9" name="Рисунок 8" descr="C:\Program Files\Microsoft Office\MEDIA\OFFICE14\Lines\BD21338_.gif"/>
            <p:cNvPicPr/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39" y="788629"/>
              <a:ext cx="43815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 descr="C:\Program Files\Microsoft Office\MEDIA\OFFICE14\Bullets\BD14868_.gif"/>
            <p:cNvPicPr/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989" y="736559"/>
              <a:ext cx="200025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869" y="263484"/>
              <a:ext cx="456565" cy="442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4" y="198714"/>
              <a:ext cx="902335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Рисунок 12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949" y="102829"/>
              <a:ext cx="542290" cy="633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64" y="293964"/>
              <a:ext cx="1213485" cy="3594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Заголовок 1"/>
          <p:cNvSpPr txBox="1"/>
          <p:nvPr/>
        </p:nvSpPr>
        <p:spPr>
          <a:xfrm>
            <a:off x="1031403" y="1680277"/>
            <a:ext cx="10504406" cy="2939348"/>
          </a:xfrm>
          <a:prstGeom prst="rect">
            <a:avLst/>
          </a:prstGeom>
          <a:ln w="12700">
            <a:miter lim="400000"/>
          </a:ln>
        </p:spPr>
        <p:txBody>
          <a:bodyPr lIns="45719" rIns="45719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hangingPunct="1"/>
            <a: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"Точка роста" выполнит функцию общественного пространства для развития общекультурных компетенций, цифровой грамотности,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шахматного </a:t>
            </a:r>
            <a: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проектной деятельности, творческой социальной самореализации школьников, педагогов, родительской общественности.</a:t>
            </a:r>
          </a:p>
        </p:txBody>
      </p:sp>
      <p:pic>
        <p:nvPicPr>
          <p:cNvPr id="17" name="Рисунок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363" y="2579852"/>
            <a:ext cx="7052027" cy="3558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22" y="2669452"/>
            <a:ext cx="4169003" cy="364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031403" y="999746"/>
            <a:ext cx="10504406" cy="549316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Индикативные показатели результативности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2939" y="102829"/>
            <a:ext cx="4381500" cy="833755"/>
            <a:chOff x="662939" y="102829"/>
            <a:chExt cx="4381500" cy="833755"/>
          </a:xfrm>
        </p:grpSpPr>
        <p:pic>
          <p:nvPicPr>
            <p:cNvPr id="9" name="Рисунок 8" descr="C:\Program Files\Microsoft Office\MEDIA\OFFICE14\Lines\BD21338_.gif"/>
            <p:cNvPicPr/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39" y="788629"/>
              <a:ext cx="43815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 descr="C:\Program Files\Microsoft Office\MEDIA\OFFICE14\Bullets\BD14868_.gif"/>
            <p:cNvPicPr/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989" y="736559"/>
              <a:ext cx="200025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869" y="263484"/>
              <a:ext cx="456565" cy="442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4" y="198714"/>
              <a:ext cx="902335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Рисунок 12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949" y="102829"/>
              <a:ext cx="542290" cy="633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64" y="293964"/>
              <a:ext cx="1213485" cy="3594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Заголовок 1"/>
          <p:cNvSpPr txBox="1"/>
          <p:nvPr/>
        </p:nvSpPr>
        <p:spPr>
          <a:xfrm>
            <a:off x="1031403" y="2165309"/>
            <a:ext cx="10504406" cy="2454316"/>
          </a:xfrm>
          <a:prstGeom prst="rect">
            <a:avLst/>
          </a:prstGeom>
          <a:ln w="12700">
            <a:miter lim="400000"/>
          </a:ln>
        </p:spPr>
        <p:txBody>
          <a:bodyPr lIns="45719" rIns="45719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hangingPunct="1"/>
            <a:r>
              <a:rPr lang="ru-RU" sz="1600" b="0" dirty="0"/>
              <a:t/>
            </a:r>
            <a:br>
              <a:rPr lang="ru-RU" sz="1600" b="0" dirty="0"/>
            </a:br>
            <a:endParaRPr lang="ru-RU" sz="1600" b="0" dirty="0"/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4999797"/>
              </p:ext>
            </p:extLst>
          </p:nvPr>
        </p:nvGraphicFramePr>
        <p:xfrm>
          <a:off x="2284094" y="1717929"/>
          <a:ext cx="8090563" cy="5034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8" name="Рисунок 1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031403" y="1231859"/>
            <a:ext cx="10504406" cy="549316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Слоган (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хэштег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центров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2939" y="102829"/>
            <a:ext cx="4381500" cy="833755"/>
            <a:chOff x="662939" y="102829"/>
            <a:chExt cx="4381500" cy="833755"/>
          </a:xfrm>
        </p:grpSpPr>
        <p:pic>
          <p:nvPicPr>
            <p:cNvPr id="9" name="Рисунок 8" descr="C:\Program Files\Microsoft Office\MEDIA\OFFICE14\Lines\BD21338_.gif"/>
            <p:cNvPicPr/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39" y="788629"/>
              <a:ext cx="43815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 descr="C:\Program Files\Microsoft Office\MEDIA\OFFICE14\Bullets\BD14868_.gif"/>
            <p:cNvPicPr/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989" y="736559"/>
              <a:ext cx="200025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869" y="263484"/>
              <a:ext cx="456565" cy="442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4" y="198714"/>
              <a:ext cx="902335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Рисунок 12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949" y="102829"/>
              <a:ext cx="542290" cy="633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64" y="293964"/>
              <a:ext cx="1213485" cy="3594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Заголовок 1"/>
          <p:cNvSpPr txBox="1"/>
          <p:nvPr/>
        </p:nvSpPr>
        <p:spPr>
          <a:xfrm>
            <a:off x="1031403" y="2165309"/>
            <a:ext cx="10504406" cy="2454316"/>
          </a:xfrm>
          <a:prstGeom prst="rect">
            <a:avLst/>
          </a:prstGeom>
          <a:ln w="12700">
            <a:miter lim="400000"/>
          </a:ln>
        </p:spPr>
        <p:txBody>
          <a:bodyPr lIns="45719" rIns="45719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hangingPunct="1"/>
            <a:r>
              <a:rPr lang="ru-RU" sz="1600" b="0" dirty="0"/>
              <a:t/>
            </a:r>
            <a:br>
              <a:rPr lang="ru-RU" sz="1600" b="0" dirty="0"/>
            </a:br>
            <a:endParaRPr lang="ru-RU" sz="1600" b="0" dirty="0" smtClean="0"/>
          </a:p>
          <a:p>
            <a:pPr hangingPunct="1"/>
            <a:endParaRPr lang="ru-RU" sz="1600" b="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90" y="2110105"/>
            <a:ext cx="9915525" cy="3800475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031403" y="1034759"/>
            <a:ext cx="10504406" cy="549316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центра на 2020 год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2939" y="102829"/>
            <a:ext cx="4381500" cy="833755"/>
            <a:chOff x="662939" y="102829"/>
            <a:chExt cx="4381500" cy="833755"/>
          </a:xfrm>
        </p:grpSpPr>
        <p:pic>
          <p:nvPicPr>
            <p:cNvPr id="9" name="Рисунок 8" descr="C:\Program Files\Microsoft Office\MEDIA\OFFICE14\Lines\BD21338_.gif"/>
            <p:cNvPicPr/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39" y="788629"/>
              <a:ext cx="43815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 descr="C:\Program Files\Microsoft Office\MEDIA\OFFICE14\Bullets\BD14868_.gif"/>
            <p:cNvPicPr/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989" y="736559"/>
              <a:ext cx="200025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869" y="263484"/>
              <a:ext cx="456565" cy="442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4" y="198714"/>
              <a:ext cx="902335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Рисунок 12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949" y="102829"/>
              <a:ext cx="542290" cy="633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64" y="293964"/>
              <a:ext cx="1213485" cy="3594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Заголовок 1"/>
          <p:cNvSpPr txBox="1"/>
          <p:nvPr/>
        </p:nvSpPr>
        <p:spPr>
          <a:xfrm>
            <a:off x="1031403" y="1937982"/>
            <a:ext cx="10504406" cy="2681643"/>
          </a:xfrm>
          <a:prstGeom prst="rect">
            <a:avLst/>
          </a:prstGeom>
          <a:ln w="12700">
            <a:miter lim="400000"/>
          </a:ln>
        </p:spPr>
        <p:txBody>
          <a:bodyPr lIns="45719" rIns="45719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hangingPunct="1"/>
            <a:r>
              <a:rPr lang="ru-RU" sz="20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Осуществить 100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охват контингента  обучающихся образовательной организации, осваивающих основную общеобразовательную программу по учебным предметам "Технология", "Информатика", "Основы безопасности жизнедеятельности" на обновленном оборудовании с </a:t>
            </a:r>
            <a: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применением 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 методик обучения и воспитания.</a:t>
            </a:r>
          </a:p>
          <a:p>
            <a:pPr hangingPunct="1"/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70% охват контингента обучающихся - дополнительными общеобразовательными программами цифрового, естественно-научного технического и гуманитарного </a:t>
            </a:r>
            <a: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профилей 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внеурочное время, в том числе с использованием дистанционных форм обучения и сетевого партнерства.</a:t>
            </a:r>
          </a:p>
        </p:txBody>
      </p:sp>
      <p:pic>
        <p:nvPicPr>
          <p:cNvPr id="17" name="Рисунок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80000"/>
                <a:lumOff val="20000"/>
              </a:schemeClr>
            </a:gs>
            <a:gs pos="100000">
              <a:schemeClr val="bg2">
                <a:lumMod val="98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031403" y="985480"/>
            <a:ext cx="10504406" cy="795696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pPr algn="ctr"/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2939" y="102829"/>
            <a:ext cx="4381500" cy="833755"/>
            <a:chOff x="662939" y="102829"/>
            <a:chExt cx="4381500" cy="833755"/>
          </a:xfrm>
        </p:grpSpPr>
        <p:pic>
          <p:nvPicPr>
            <p:cNvPr id="9" name="Рисунок 8" descr="C:\Program Files\Microsoft Office\MEDIA\OFFICE14\Lines\BD21338_.gif"/>
            <p:cNvPicPr/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39" y="788629"/>
              <a:ext cx="43815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 descr="C:\Program Files\Microsoft Office\MEDIA\OFFICE14\Bullets\BD14868_.gif"/>
            <p:cNvPicPr/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989" y="736559"/>
              <a:ext cx="200025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869" y="263484"/>
              <a:ext cx="456565" cy="442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4" y="198714"/>
              <a:ext cx="902335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Рисунок 12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949" y="102829"/>
              <a:ext cx="542290" cy="633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64" y="293964"/>
              <a:ext cx="1213485" cy="3594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Рисунок 1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8209" y="182203"/>
            <a:ext cx="3390549" cy="12631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3110">
            <a:off x="378641" y="1068171"/>
            <a:ext cx="5570855" cy="4344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052">
            <a:off x="6111583" y="3351725"/>
            <a:ext cx="3008783" cy="3402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Изображение 2" descr="20200209_1448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42587">
            <a:off x="6466442" y="130394"/>
            <a:ext cx="5561916" cy="330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799464" y="880350"/>
            <a:ext cx="10504406" cy="549316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Местоположение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2939" y="102829"/>
            <a:ext cx="4381500" cy="833755"/>
            <a:chOff x="662939" y="102829"/>
            <a:chExt cx="4381500" cy="833755"/>
          </a:xfrm>
        </p:grpSpPr>
        <p:pic>
          <p:nvPicPr>
            <p:cNvPr id="9" name="Рисунок 8" descr="C:\Program Files\Microsoft Office\MEDIA\OFFICE14\Lines\BD21338_.gif"/>
            <p:cNvPicPr/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39" y="788629"/>
              <a:ext cx="43815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 descr="C:\Program Files\Microsoft Office\MEDIA\OFFICE14\Bullets\BD14868_.gif"/>
            <p:cNvPicPr/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989" y="736559"/>
              <a:ext cx="200025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869" y="263484"/>
              <a:ext cx="456565" cy="442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4" y="198714"/>
              <a:ext cx="902335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Рисунок 12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949" y="102829"/>
              <a:ext cx="542290" cy="633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64" y="293964"/>
              <a:ext cx="1213485" cy="3594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Рисунок 1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17374"/>
            <a:ext cx="2518606" cy="828643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031403" y="2708234"/>
            <a:ext cx="10504406" cy="1692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ru-RU" sz="1600" b="0" dirty="0" smtClean="0"/>
              <a:t/>
            </a:r>
            <a:br>
              <a:rPr lang="ru-RU" sz="1600" b="0" dirty="0" smtClean="0"/>
            </a:br>
            <a:endParaRPr lang="ru-RU" sz="1600" b="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491" y="1337426"/>
            <a:ext cx="6480124" cy="5508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690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3553" y="152725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МОБУ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 с. Булгаково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58942" y="614390"/>
            <a:ext cx="5441825" cy="4571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158942" y="5618230"/>
            <a:ext cx="6671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450501,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Федерация, Республика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Башкортостан, Уфимский район, с. Булгаково , ул. Дружбы 2.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32" y="703333"/>
            <a:ext cx="8741859" cy="4914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8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2158943" y="848774"/>
            <a:ext cx="5441825" cy="4571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651379" y="1412777"/>
            <a:ext cx="93896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включает следующие функциональные зоны: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 формирования цифровых и гуманитарных компетенций по предметным областям «Технология», «Информатика», «Основы безопасности жизнедеятельности» и помещение для проектной деятельности - открытое пространство,</a:t>
            </a:r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выполняющее роль центра общественной жизни образовательной организации; зонируется по принципу коворгинга, включающего шахматную гостиную, медиазону.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63553" y="38406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МОБУ лицей с. Булгаково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8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7" name="Замещающее содержимое 6" descr="20200209_14315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21324888">
            <a:off x="519966" y="159671"/>
            <a:ext cx="4145915" cy="3777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Замещающее содержимое 3" descr="20200209_14303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280237">
            <a:off x="6325776" y="46005"/>
            <a:ext cx="5024120" cy="400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Изображение 5" descr="20200209_1445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358" y="3643370"/>
            <a:ext cx="6141247" cy="309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Замещающее содержимое 3" descr="20200209_1437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174">
            <a:off x="177361" y="-12237"/>
            <a:ext cx="4955540" cy="4955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40">
            <a:off x="5486426" y="-271753"/>
            <a:ext cx="6414271" cy="4810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5140" y="2942176"/>
            <a:ext cx="4686808" cy="35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15404" y="1978924"/>
            <a:ext cx="9362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внедрения на уровнях начального общего, основного общего и (или) среднего общего образования новых методов обучения и воспитания, образовательных технологий, обеспечивающих освоение обучающимися основных и дополнительных общеобразовательных программ цифрового, естественно-научного, технического и гуманитарного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профилей,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обновления содержания и совершенствования методов обучения учебным предметам "Технология", "Информатика" и "Основы безопасности жизнедеятельности".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94" y="6029357"/>
            <a:ext cx="2518606" cy="828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552</TotalTime>
  <Words>383</Words>
  <Application>Microsoft Office PowerPoint</Application>
  <PresentationFormat>Широкоэкранный</PresentationFormat>
  <Paragraphs>60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Times New Roman</vt:lpstr>
      <vt:lpstr>Wingdings 3</vt:lpstr>
      <vt:lpstr>Легкий дым</vt:lpstr>
      <vt:lpstr>Итоги работы Центра образования  цифрового и гуманитарного профилей  «Точка роста», созданного  на базе  муниципального общеобразовательного бюджетного учреждения лицей с. Булгаково муниципального района Уфимский район Республики Башкортостан </vt:lpstr>
      <vt:lpstr>Презентация PowerPoint</vt:lpstr>
      <vt:lpstr>  </vt:lpstr>
      <vt:lpstr>Местоположение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Инфраструктура центра  </vt:lpstr>
      <vt:lpstr>Презентация PowerPoint</vt:lpstr>
      <vt:lpstr>  </vt:lpstr>
      <vt:lpstr>Презентация PowerPoint</vt:lpstr>
      <vt:lpstr>Презентация PowerPoint</vt:lpstr>
      <vt:lpstr>  </vt:lpstr>
      <vt:lpstr> </vt:lpstr>
      <vt:lpstr>Работа психолога на базе Центра   </vt:lpstr>
      <vt:lpstr>Презентация PowerPoint</vt:lpstr>
      <vt:lpstr>Уроки технологии  </vt:lpstr>
      <vt:lpstr>Уроки информатики  </vt:lpstr>
      <vt:lpstr>Презентация PowerPoint</vt:lpstr>
      <vt:lpstr>Организация сетевого взаимодействия </vt:lpstr>
      <vt:lpstr>Направления работы центров</vt:lpstr>
      <vt:lpstr>Индикативные показатели результативности</vt:lpstr>
      <vt:lpstr>Слоган (хэштег) центров</vt:lpstr>
      <vt:lpstr>Задачи центра на 2020 год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Лариса Сулима</dc:creator>
  <cp:lastModifiedBy>школа4</cp:lastModifiedBy>
  <cp:revision>108</cp:revision>
  <cp:lastPrinted>2019-09-16T17:07:00Z</cp:lastPrinted>
  <dcterms:created xsi:type="dcterms:W3CDTF">2020-02-14T14:26:10Z</dcterms:created>
  <dcterms:modified xsi:type="dcterms:W3CDTF">2020-02-17T10:15:17Z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